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2.jpg" ContentType="image/jpeg"/>
  <Override PartName="/ppt/media/image14.jpg" ContentType="image/jpeg"/>
  <Override PartName="/ppt/media/image16.jpg" ContentType="image/jpeg"/>
  <Override PartName="/ppt/media/image18.jpg" ContentType="image/jpeg"/>
  <Override PartName="/ppt/media/image20.jpg" ContentType="image/jpeg"/>
  <Override PartName="/ppt/notesSlides/notesSlide1.xml" ContentType="application/vnd.openxmlformats-officedocument.presentationml.notesSlide+xml"/>
  <Override PartName="/ppt/media/image25.jpg" ContentType="image/jpeg"/>
  <Override PartName="/ppt/media/image2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1" r:id="rId2"/>
    <p:sldId id="950" r:id="rId3"/>
    <p:sldId id="951" r:id="rId4"/>
    <p:sldId id="952" r:id="rId5"/>
    <p:sldId id="957" r:id="rId6"/>
    <p:sldId id="268" r:id="rId7"/>
    <p:sldId id="329" r:id="rId8"/>
    <p:sldId id="958" r:id="rId9"/>
    <p:sldId id="333" r:id="rId10"/>
    <p:sldId id="959" r:id="rId11"/>
    <p:sldId id="334" r:id="rId12"/>
    <p:sldId id="335" r:id="rId13"/>
    <p:sldId id="960" r:id="rId14"/>
    <p:sldId id="390" r:id="rId15"/>
    <p:sldId id="961" r:id="rId16"/>
    <p:sldId id="962" r:id="rId17"/>
    <p:sldId id="963" r:id="rId18"/>
    <p:sldId id="953" r:id="rId19"/>
    <p:sldId id="406" r:id="rId20"/>
    <p:sldId id="954" r:id="rId21"/>
    <p:sldId id="955" r:id="rId22"/>
    <p:sldId id="939" r:id="rId23"/>
    <p:sldId id="956" r:id="rId24"/>
  </p:sldIdLst>
  <p:sldSz cx="12192000" cy="6858000"/>
  <p:notesSz cx="9928225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0"/>
  </p:normalViewPr>
  <p:slideViewPr>
    <p:cSldViewPr>
      <p:cViewPr varScale="1">
        <p:scale>
          <a:sx n="63" d="100"/>
          <a:sy n="63" d="100"/>
        </p:scale>
        <p:origin x="71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AC3D-4998-4503-BE68-3C1154371EA0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06D08-C2E3-4570-8AC6-EC9DC03C4D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97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673F9-410D-4698-8F69-3E0EE4FB551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0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07061"/>
            <a:ext cx="12192000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95" y="632917"/>
            <a:ext cx="1027480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07061"/>
            <a:ext cx="12192000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19146-9A5B-41B8-809A-CE90C920E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7A130C-CEE7-4656-ACC5-C6C70F61C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BD3200-E9C4-4D38-BC7A-704846B7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4A38-3124-4660-AEFF-7EFEFB27CE6A}" type="datetimeFigureOut">
              <a:rPr lang="it-IT" smtClean="0"/>
              <a:t>06/06/2019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7BC9D2-38AB-4AFD-A0FB-6DA02CBF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779AC2-EBCC-437A-97F7-E8DCD0B2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8ACD7-550C-4A00-95F2-C6DA75306B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16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12192000" cy="6856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7281" y="355853"/>
            <a:ext cx="4377436" cy="1240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033" y="1703070"/>
            <a:ext cx="11393932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5082" y="400306"/>
            <a:ext cx="1412747" cy="1508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4499372"/>
            <a:ext cx="73913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spc="-5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</a:t>
            </a:r>
            <a:r>
              <a:rPr lang="it-IT" sz="4400" spc="-5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PROVINCIA 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1359" y="487173"/>
            <a:ext cx="1600200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04EB86-4D59-4551-9235-DC283E6F5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2622778"/>
            <a:ext cx="1412747" cy="1118425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561E72-D45A-4B8E-B844-096EB2D82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58" y="391160"/>
            <a:ext cx="1412747" cy="1349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21390C-74CB-4938-8498-FDEF201C2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1" y="2622779"/>
            <a:ext cx="1256716" cy="1256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5D13A81-094C-40A8-B1AD-E39792250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9" y="0"/>
            <a:ext cx="12328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7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28D4AA-8387-4F8C-9981-2AACD52E7752}"/>
              </a:ext>
            </a:extLst>
          </p:cNvPr>
          <p:cNvSpPr txBox="1"/>
          <p:nvPr/>
        </p:nvSpPr>
        <p:spPr>
          <a:xfrm>
            <a:off x="1600200" y="13276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PALLANUOTO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1EDB27-D31E-4967-A8B6-F8309042C913}"/>
              </a:ext>
            </a:extLst>
          </p:cNvPr>
          <p:cNvSpPr/>
          <p:nvPr/>
        </p:nvSpPr>
        <p:spPr>
          <a:xfrm>
            <a:off x="228600" y="2421120"/>
            <a:ext cx="11353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TRAINING: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dal 28 giugno al 13 luglio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IMPIANTI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Piscina Comunale - Santa Maria Capua Vetere (CE)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MASCHILI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Ungheria, Francia, Giappone, Russia, Cina, Repubblica Ceca, Canada, USA, Italia, Australia. </a:t>
            </a: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Immagine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4403669C-BBDB-47FB-BCF3-3B0853CCD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1188"/>
            <a:ext cx="1258570" cy="12585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783804-2922-49FF-B1E3-9C420BFD997A}"/>
              </a:ext>
            </a:extLst>
          </p:cNvPr>
          <p:cNvSpPr txBox="1"/>
          <p:nvPr/>
        </p:nvSpPr>
        <p:spPr>
          <a:xfrm>
            <a:off x="3657600" y="1524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e Provincia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344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28D4AA-8387-4F8C-9981-2AACD52E7752}"/>
              </a:ext>
            </a:extLst>
          </p:cNvPr>
          <p:cNvSpPr txBox="1"/>
          <p:nvPr/>
        </p:nvSpPr>
        <p:spPr>
          <a:xfrm>
            <a:off x="1652016" y="124447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PALLANUOTO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1EDB27-D31E-4967-A8B6-F8309042C913}"/>
              </a:ext>
            </a:extLst>
          </p:cNvPr>
          <p:cNvSpPr/>
          <p:nvPr/>
        </p:nvSpPr>
        <p:spPr>
          <a:xfrm>
            <a:off x="304800" y="2133600"/>
            <a:ext cx="1135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COMPETITION: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dal 2 al 14 luglio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IMPIANTI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Stadio del Nuoto - Caserta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MASCHILI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Corea del Sud, Gran Bretagna, Australia, Giappone, Francia, USA, Russia, Croazia, Ungheria, Italia.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512AD456-BDCF-4232-950F-8EC04A3E7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7062"/>
            <a:ext cx="1258570" cy="12585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477BA1-0D2E-4015-A59B-B286415ED4E9}"/>
              </a:ext>
            </a:extLst>
          </p:cNvPr>
          <p:cNvSpPr txBox="1"/>
          <p:nvPr/>
        </p:nvSpPr>
        <p:spPr>
          <a:xfrm>
            <a:off x="3657600" y="152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e Provincia</a:t>
            </a:r>
          </a:p>
        </p:txBody>
      </p:sp>
    </p:spTree>
    <p:extLst>
      <p:ext uri="{BB962C8B-B14F-4D97-AF65-F5344CB8AC3E}">
        <p14:creationId xmlns:p14="http://schemas.microsoft.com/office/powerpoint/2010/main" val="410608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F85E14E3-509E-412C-839F-FBCD5FC29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5986" cy="69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82599C-606B-4EF8-AD73-891286F24D6F}"/>
              </a:ext>
            </a:extLst>
          </p:cNvPr>
          <p:cNvSpPr txBox="1"/>
          <p:nvPr/>
        </p:nvSpPr>
        <p:spPr>
          <a:xfrm>
            <a:off x="1828800" y="1981200"/>
            <a:ext cx="364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TIRO CON L’ARCO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66FDB0-ACC6-47D7-A23F-FC1FC331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371346" cy="137134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F1565B-12EA-4229-9F56-CB636B0144D5}"/>
              </a:ext>
            </a:extLst>
          </p:cNvPr>
          <p:cNvSpPr txBox="1"/>
          <p:nvPr/>
        </p:nvSpPr>
        <p:spPr>
          <a:xfrm>
            <a:off x="381000" y="3382959"/>
            <a:ext cx="487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FINALS: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12 e 13 luglio </a:t>
            </a:r>
          </a:p>
          <a:p>
            <a:endParaRPr lang="it-IT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IMPIANTI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Reggia di Caserta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214852-6142-41CC-8D42-63332F7DCCF6}"/>
              </a:ext>
            </a:extLst>
          </p:cNvPr>
          <p:cNvSpPr txBox="1"/>
          <p:nvPr/>
        </p:nvSpPr>
        <p:spPr>
          <a:xfrm>
            <a:off x="3848100" y="228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e Provincia</a:t>
            </a:r>
          </a:p>
        </p:txBody>
      </p:sp>
    </p:spTree>
    <p:extLst>
      <p:ext uri="{BB962C8B-B14F-4D97-AF65-F5344CB8AC3E}">
        <p14:creationId xmlns:p14="http://schemas.microsoft.com/office/powerpoint/2010/main" val="22875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FC1219A-491A-49CC-823C-BEF99AB8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12268200" cy="687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5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839AE47-5DA9-468B-950F-A0BCED0D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49" y="-2197"/>
            <a:ext cx="12400259" cy="68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8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99502BE-6E1D-4FA7-BDDB-82F4EBA6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42" y="-25400"/>
            <a:ext cx="12315683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7900" y="4373236"/>
            <a:ext cx="7696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40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CERIMONIE E </a:t>
            </a:r>
            <a:r>
              <a:rPr sz="4000" spc="-5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TICKETING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206F8C7-971E-4426-89C6-F0417D209A97}"/>
              </a:ext>
            </a:extLst>
          </p:cNvPr>
          <p:cNvSpPr/>
          <p:nvPr/>
        </p:nvSpPr>
        <p:spPr>
          <a:xfrm>
            <a:off x="5035082" y="400306"/>
            <a:ext cx="1412747" cy="1508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B100A7C-3531-48E4-9BF2-A92078328FF6}"/>
              </a:ext>
            </a:extLst>
          </p:cNvPr>
          <p:cNvSpPr/>
          <p:nvPr/>
        </p:nvSpPr>
        <p:spPr>
          <a:xfrm>
            <a:off x="7121359" y="487173"/>
            <a:ext cx="1600200" cy="1412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42FBC6-4611-4D07-916B-0BB1BDA9D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2622778"/>
            <a:ext cx="1412747" cy="1118425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96889A3-C791-4BD3-90F7-41B98D100C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58" y="391160"/>
            <a:ext cx="1412747" cy="1349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8F7826B-7B4B-435B-836B-23CD53630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1" y="2622779"/>
            <a:ext cx="1256716" cy="12567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200AD6D-C5C3-4C93-A551-34808A13F07B}"/>
              </a:ext>
            </a:extLst>
          </p:cNvPr>
          <p:cNvSpPr/>
          <p:nvPr/>
        </p:nvSpPr>
        <p:spPr>
          <a:xfrm>
            <a:off x="495300" y="4724400"/>
            <a:ext cx="1120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L’Opening e la Closing </a:t>
            </a:r>
            <a:r>
              <a:rPr lang="it-IT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Ceremony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saranno realizzate da </a:t>
            </a:r>
            <a:r>
              <a:rPr lang="it-IT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Balich</a:t>
            </a:r>
            <a:r>
              <a:rPr lang="it-IT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Worldwide Shows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società di Marco </a:t>
            </a:r>
            <a:r>
              <a:rPr lang="it-IT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Balich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già ideatore delle cerimonie olimpiche di Torino 2006, Sochi 2014 e Rio 2016. </a:t>
            </a:r>
          </a:p>
          <a:p>
            <a:pPr algn="just"/>
            <a:endParaRPr lang="it-IT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Entrambe rispetteranno il </a:t>
            </a:r>
            <a:r>
              <a:rPr lang="it-IT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protocollo olimpico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, con la parata degli atleti e uno spettacolo di luci e fuochi d’artificio.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985D584-991C-4A44-BD18-26E19758E0F2}"/>
              </a:ext>
            </a:extLst>
          </p:cNvPr>
          <p:cNvSpPr txBox="1"/>
          <p:nvPr/>
        </p:nvSpPr>
        <p:spPr>
          <a:xfrm>
            <a:off x="771873" y="3144798"/>
            <a:ext cx="279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Opening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Ceremony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Stadio San Paolo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luglio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833E558-9385-427F-8121-944783844AF5}"/>
              </a:ext>
            </a:extLst>
          </p:cNvPr>
          <p:cNvSpPr txBox="1"/>
          <p:nvPr/>
        </p:nvSpPr>
        <p:spPr>
          <a:xfrm>
            <a:off x="6553201" y="3145721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Closing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Ceremony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Piazza del Plebiscito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luglio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A25A90D-F4BF-4459-A9AA-8E8E7BEAF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6499"/>
            <a:ext cx="3352800" cy="251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737D4A6-9217-46FA-8211-60F383BE4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9"/>
          <a:stretch/>
        </p:blipFill>
        <p:spPr>
          <a:xfrm>
            <a:off x="6477000" y="631579"/>
            <a:ext cx="3352800" cy="251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89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1A8132-905A-4CCA-B1A9-32487B267339}"/>
              </a:ext>
            </a:extLst>
          </p:cNvPr>
          <p:cNvCxnSpPr>
            <a:cxnSpLocks/>
          </p:cNvCxnSpPr>
          <p:nvPr/>
        </p:nvCxnSpPr>
        <p:spPr>
          <a:xfrm>
            <a:off x="6400801" y="1223256"/>
            <a:ext cx="0" cy="4261237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16">
            <a:extLst>
              <a:ext uri="{FF2B5EF4-FFF2-40B4-BE49-F238E27FC236}">
                <a16:creationId xmlns:a16="http://schemas.microsoft.com/office/drawing/2014/main" id="{5E92EEED-B9BC-4A72-8654-F9E3FCEED34A}"/>
              </a:ext>
            </a:extLst>
          </p:cNvPr>
          <p:cNvSpPr/>
          <p:nvPr/>
        </p:nvSpPr>
        <p:spPr>
          <a:xfrm>
            <a:off x="6280032" y="1154648"/>
            <a:ext cx="241065" cy="24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45">
              <a:defRPr/>
            </a:pPr>
            <a:endParaRPr lang="en-US" sz="2521" dirty="0">
              <a:solidFill>
                <a:schemeClr val="accent2"/>
              </a:solidFill>
              <a:latin typeface="Open Sans Light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AB66AD78-B336-406D-9331-DAE93C84E31A}"/>
              </a:ext>
            </a:extLst>
          </p:cNvPr>
          <p:cNvGrpSpPr/>
          <p:nvPr/>
        </p:nvGrpSpPr>
        <p:grpSpPr>
          <a:xfrm>
            <a:off x="6344103" y="3024175"/>
            <a:ext cx="230054" cy="144934"/>
            <a:chOff x="6042001" y="2501383"/>
            <a:chExt cx="219099" cy="138032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F8392B67-3339-48C7-A277-218241732E3A}"/>
                </a:ext>
              </a:extLst>
            </p:cNvPr>
            <p:cNvSpPr/>
            <p:nvPr/>
          </p:nvSpPr>
          <p:spPr>
            <a:xfrm>
              <a:off x="6042001" y="251475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45">
                <a:defRPr/>
              </a:pPr>
              <a:endParaRPr lang="en-US" sz="2521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2" name="Freeform 447">
              <a:extLst>
                <a:ext uri="{FF2B5EF4-FFF2-40B4-BE49-F238E27FC236}">
                  <a16:creationId xmlns:a16="http://schemas.microsoft.com/office/drawing/2014/main" id="{898E7BC5-3259-4AB4-B515-F72CFC0F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03" y="2501383"/>
              <a:ext cx="94897" cy="138032"/>
            </a:xfrm>
            <a:custGeom>
              <a:avLst/>
              <a:gdLst>
                <a:gd name="T0" fmla="*/ 15 w 88"/>
                <a:gd name="T1" fmla="*/ 128 h 128"/>
                <a:gd name="T2" fmla="*/ 88 w 88"/>
                <a:gd name="T3" fmla="*/ 64 h 128"/>
                <a:gd name="T4" fmla="*/ 15 w 88"/>
                <a:gd name="T5" fmla="*/ 0 h 128"/>
                <a:gd name="T6" fmla="*/ 0 w 88"/>
                <a:gd name="T7" fmla="*/ 14 h 128"/>
                <a:gd name="T8" fmla="*/ 59 w 88"/>
                <a:gd name="T9" fmla="*/ 64 h 128"/>
                <a:gd name="T10" fmla="*/ 0 w 88"/>
                <a:gd name="T11" fmla="*/ 113 h 128"/>
                <a:gd name="T12" fmla="*/ 15 w 88"/>
                <a:gd name="T13" fmla="*/ 128 h 128"/>
                <a:gd name="T14" fmla="*/ 15 w 8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8">
                  <a:moveTo>
                    <a:pt x="15" y="128"/>
                  </a:moveTo>
                  <a:lnTo>
                    <a:pt x="88" y="6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59" y="64"/>
                  </a:lnTo>
                  <a:lnTo>
                    <a:pt x="0" y="113"/>
                  </a:lnTo>
                  <a:lnTo>
                    <a:pt x="15" y="128"/>
                  </a:lnTo>
                  <a:lnTo>
                    <a:pt x="15" y="1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45">
                <a:defRPr/>
              </a:pPr>
              <a:endParaRPr lang="id-ID" sz="1891">
                <a:solidFill>
                  <a:prstClr val="black"/>
                </a:solidFill>
                <a:latin typeface="Open Sans Light"/>
              </a:endParaRPr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:a16="http://schemas.microsoft.com/office/drawing/2014/main" id="{2BF3B101-DD14-4BD3-B7ED-CA6AA5FAD400}"/>
              </a:ext>
            </a:extLst>
          </p:cNvPr>
          <p:cNvGrpSpPr/>
          <p:nvPr/>
        </p:nvGrpSpPr>
        <p:grpSpPr>
          <a:xfrm>
            <a:off x="6237204" y="2001307"/>
            <a:ext cx="241392" cy="144934"/>
            <a:chOff x="5920104" y="1190925"/>
            <a:chExt cx="229897" cy="138032"/>
          </a:xfrm>
        </p:grpSpPr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1152B5AA-2361-4C27-9B0B-F3910F69A788}"/>
                </a:ext>
              </a:extLst>
            </p:cNvPr>
            <p:cNvSpPr/>
            <p:nvPr/>
          </p:nvSpPr>
          <p:spPr>
            <a:xfrm>
              <a:off x="6042001" y="120594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45">
                <a:defRPr/>
              </a:pPr>
              <a:endParaRPr lang="en-US" sz="2521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5" name="Freeform 447">
              <a:extLst>
                <a:ext uri="{FF2B5EF4-FFF2-40B4-BE49-F238E27FC236}">
                  <a16:creationId xmlns:a16="http://schemas.microsoft.com/office/drawing/2014/main" id="{3B0A8E42-A4E4-4C4E-BEC1-F55B8A2706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20104" y="1190925"/>
              <a:ext cx="94897" cy="138032"/>
            </a:xfrm>
            <a:custGeom>
              <a:avLst/>
              <a:gdLst>
                <a:gd name="T0" fmla="*/ 15 w 88"/>
                <a:gd name="T1" fmla="*/ 128 h 128"/>
                <a:gd name="T2" fmla="*/ 88 w 88"/>
                <a:gd name="T3" fmla="*/ 64 h 128"/>
                <a:gd name="T4" fmla="*/ 15 w 88"/>
                <a:gd name="T5" fmla="*/ 0 h 128"/>
                <a:gd name="T6" fmla="*/ 0 w 88"/>
                <a:gd name="T7" fmla="*/ 14 h 128"/>
                <a:gd name="T8" fmla="*/ 59 w 88"/>
                <a:gd name="T9" fmla="*/ 64 h 128"/>
                <a:gd name="T10" fmla="*/ 0 w 88"/>
                <a:gd name="T11" fmla="*/ 113 h 128"/>
                <a:gd name="T12" fmla="*/ 15 w 88"/>
                <a:gd name="T13" fmla="*/ 128 h 128"/>
                <a:gd name="T14" fmla="*/ 15 w 8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8">
                  <a:moveTo>
                    <a:pt x="15" y="128"/>
                  </a:moveTo>
                  <a:lnTo>
                    <a:pt x="88" y="6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59" y="64"/>
                  </a:lnTo>
                  <a:lnTo>
                    <a:pt x="0" y="113"/>
                  </a:lnTo>
                  <a:lnTo>
                    <a:pt x="15" y="128"/>
                  </a:lnTo>
                  <a:lnTo>
                    <a:pt x="1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45">
                <a:defRPr/>
              </a:pPr>
              <a:endParaRPr lang="id-ID" sz="1891">
                <a:solidFill>
                  <a:prstClr val="black"/>
                </a:solidFill>
                <a:latin typeface="Open Sans Light"/>
              </a:endParaRPr>
            </a:p>
          </p:txBody>
        </p:sp>
      </p:grpSp>
      <p:pic>
        <p:nvPicPr>
          <p:cNvPr id="17" name="Segnaposto immagine 42">
            <a:extLst>
              <a:ext uri="{FF2B5EF4-FFF2-40B4-BE49-F238E27FC236}">
                <a16:creationId xmlns:a16="http://schemas.microsoft.com/office/drawing/2014/main" id="{BD820912-FC67-4669-981B-03B112BA3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3" t="23046" r="22973"/>
          <a:stretch/>
        </p:blipFill>
        <p:spPr>
          <a:xfrm>
            <a:off x="4705750" y="1583007"/>
            <a:ext cx="1429835" cy="1100322"/>
          </a:xfrm>
          <a:prstGeom prst="ellipse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6D3ADAEC-6F7C-4D5E-A233-0BB0E1629341}"/>
              </a:ext>
            </a:extLst>
          </p:cNvPr>
          <p:cNvSpPr txBox="1"/>
          <p:nvPr/>
        </p:nvSpPr>
        <p:spPr>
          <a:xfrm>
            <a:off x="119271" y="1687747"/>
            <a:ext cx="43952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0145">
              <a:defRPr/>
            </a:pPr>
            <a:r>
              <a:rPr lang="en-US" sz="1680" dirty="0">
                <a:solidFill>
                  <a:schemeClr val="accent1">
                    <a:lumMod val="50000"/>
                  </a:schemeClr>
                </a:solidFill>
                <a:latin typeface="Raleway"/>
                <a:ea typeface="Kozuka Gothic Pro L" panose="020B0200000000000000" pitchFamily="34" charset="-128"/>
              </a:rPr>
              <a:t>NAVI DA CROCIERA – STAZIONE MARITTIMA</a:t>
            </a:r>
          </a:p>
          <a:p>
            <a:pPr algn="r" defTabSz="960145">
              <a:defRPr/>
            </a:pPr>
            <a:r>
              <a:rPr lang="en-US" sz="1680" dirty="0">
                <a:solidFill>
                  <a:schemeClr val="accent1">
                    <a:lumMod val="50000"/>
                  </a:schemeClr>
                </a:solidFill>
                <a:latin typeface="Raleway"/>
                <a:ea typeface="Kozuka Gothic Pro L" panose="020B0200000000000000" pitchFamily="34" charset="-128"/>
              </a:rPr>
              <a:t>NAPOLI</a:t>
            </a:r>
            <a:endParaRPr lang="id-ID" sz="1680" dirty="0">
              <a:solidFill>
                <a:schemeClr val="accent1">
                  <a:lumMod val="50000"/>
                </a:schemeClr>
              </a:solidFill>
              <a:latin typeface="Raleway"/>
              <a:ea typeface="Kozuka Gothic Pro L" panose="020B0200000000000000" pitchFamily="34" charset="-128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690FFBC7-3FB5-47EE-8BC5-C1C480375D9D}"/>
              </a:ext>
            </a:extLst>
          </p:cNvPr>
          <p:cNvSpPr txBox="1"/>
          <p:nvPr/>
        </p:nvSpPr>
        <p:spPr>
          <a:xfrm>
            <a:off x="8189671" y="3032724"/>
            <a:ext cx="2453948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45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1.900 POSTI LETTO</a:t>
            </a:r>
            <a:r>
              <a:rPr lang="it-IT" sz="1260" dirty="0">
                <a:solidFill>
                  <a:schemeClr val="accent1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1260" dirty="0">
                <a:solidFill>
                  <a:schemeClr val="accent1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260" dirty="0">
              <a:solidFill>
                <a:schemeClr val="accent1">
                  <a:lumMod val="50000"/>
                </a:schemeClr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80F589-0BD4-491A-9CD6-2E4465E8C850}"/>
              </a:ext>
            </a:extLst>
          </p:cNvPr>
          <p:cNvSpPr txBox="1"/>
          <p:nvPr/>
        </p:nvSpPr>
        <p:spPr>
          <a:xfrm>
            <a:off x="8189671" y="2615254"/>
            <a:ext cx="455439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45">
              <a:defRPr/>
            </a:pPr>
            <a:r>
              <a:rPr lang="en-US" sz="1680" dirty="0">
                <a:solidFill>
                  <a:schemeClr val="accent2">
                    <a:lumMod val="75000"/>
                  </a:schemeClr>
                </a:solidFill>
                <a:latin typeface="Raleway"/>
                <a:ea typeface="Kozuka Gothic Pro L" panose="020B0200000000000000" pitchFamily="34" charset="-128"/>
              </a:rPr>
              <a:t>RESIDENZE UNIVERSITARIE –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latin typeface="Raleway"/>
                <a:ea typeface="Kozuka Gothic Pro L" panose="020B0200000000000000" pitchFamily="34" charset="-128"/>
              </a:rPr>
              <a:t>CAMPUS FISCIANO</a:t>
            </a:r>
            <a:endParaRPr lang="en-US" sz="1680" dirty="0">
              <a:solidFill>
                <a:schemeClr val="accent2">
                  <a:lumMod val="75000"/>
                </a:schemeClr>
              </a:solidFill>
              <a:latin typeface="Raleway"/>
              <a:ea typeface="Kozuka Gothic Pro L" panose="020B0200000000000000" pitchFamily="34" charset="-128"/>
            </a:endParaRPr>
          </a:p>
          <a:p>
            <a:pPr defTabSz="960145">
              <a:defRPr/>
            </a:pPr>
            <a:r>
              <a:rPr lang="en-US" sz="1680" dirty="0">
                <a:solidFill>
                  <a:schemeClr val="accent2">
                    <a:lumMod val="75000"/>
                  </a:schemeClr>
                </a:solidFill>
                <a:latin typeface="Raleway"/>
                <a:ea typeface="Kozuka Gothic Pro L" panose="020B0200000000000000" pitchFamily="34" charset="-128"/>
              </a:rPr>
              <a:t>SALERNO</a:t>
            </a:r>
            <a:endParaRPr lang="id-ID" sz="1680" dirty="0">
              <a:solidFill>
                <a:schemeClr val="accent2">
                  <a:lumMod val="75000"/>
                </a:schemeClr>
              </a:solidFill>
              <a:latin typeface="Raleway"/>
              <a:ea typeface="Kozuka Gothic Pro L" panose="020B0200000000000000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E0AAC-942C-493D-A39F-F03CB0D9129C}"/>
              </a:ext>
            </a:extLst>
          </p:cNvPr>
          <p:cNvSpPr txBox="1"/>
          <p:nvPr/>
        </p:nvSpPr>
        <p:spPr>
          <a:xfrm>
            <a:off x="1795897" y="2084035"/>
            <a:ext cx="2730336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0145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 Sans Light"/>
              </a:rPr>
              <a:t>4.100 POSTI LETTO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Open Sans Light"/>
            </a:endParaRP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B876CCCE-6D6B-4642-8BB4-D5680864B18A}"/>
              </a:ext>
            </a:extLst>
          </p:cNvPr>
          <p:cNvGrpSpPr/>
          <p:nvPr/>
        </p:nvGrpSpPr>
        <p:grpSpPr>
          <a:xfrm>
            <a:off x="6221514" y="4042469"/>
            <a:ext cx="241392" cy="144934"/>
            <a:chOff x="5920104" y="1190925"/>
            <a:chExt cx="229897" cy="138032"/>
          </a:xfrm>
        </p:grpSpPr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6C70FE79-77D7-4CB7-ACA2-CB72EAF13F49}"/>
                </a:ext>
              </a:extLst>
            </p:cNvPr>
            <p:cNvSpPr/>
            <p:nvPr/>
          </p:nvSpPr>
          <p:spPr>
            <a:xfrm>
              <a:off x="6042001" y="1205941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45">
                <a:defRPr/>
              </a:pPr>
              <a:endParaRPr lang="en-US" sz="2521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6" name="Freeform 447">
              <a:extLst>
                <a:ext uri="{FF2B5EF4-FFF2-40B4-BE49-F238E27FC236}">
                  <a16:creationId xmlns:a16="http://schemas.microsoft.com/office/drawing/2014/main" id="{C0A6B9FF-C702-4B67-A742-015E3E9AAE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20104" y="1190925"/>
              <a:ext cx="94897" cy="138032"/>
            </a:xfrm>
            <a:custGeom>
              <a:avLst/>
              <a:gdLst>
                <a:gd name="T0" fmla="*/ 15 w 88"/>
                <a:gd name="T1" fmla="*/ 128 h 128"/>
                <a:gd name="T2" fmla="*/ 88 w 88"/>
                <a:gd name="T3" fmla="*/ 64 h 128"/>
                <a:gd name="T4" fmla="*/ 15 w 88"/>
                <a:gd name="T5" fmla="*/ 0 h 128"/>
                <a:gd name="T6" fmla="*/ 0 w 88"/>
                <a:gd name="T7" fmla="*/ 14 h 128"/>
                <a:gd name="T8" fmla="*/ 59 w 88"/>
                <a:gd name="T9" fmla="*/ 64 h 128"/>
                <a:gd name="T10" fmla="*/ 0 w 88"/>
                <a:gd name="T11" fmla="*/ 113 h 128"/>
                <a:gd name="T12" fmla="*/ 15 w 88"/>
                <a:gd name="T13" fmla="*/ 128 h 128"/>
                <a:gd name="T14" fmla="*/ 15 w 8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8">
                  <a:moveTo>
                    <a:pt x="15" y="128"/>
                  </a:moveTo>
                  <a:lnTo>
                    <a:pt x="88" y="6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59" y="64"/>
                  </a:lnTo>
                  <a:lnTo>
                    <a:pt x="0" y="113"/>
                  </a:lnTo>
                  <a:lnTo>
                    <a:pt x="15" y="128"/>
                  </a:lnTo>
                  <a:lnTo>
                    <a:pt x="1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45">
                <a:defRPr/>
              </a:pPr>
              <a:endParaRPr lang="id-ID" sz="1891">
                <a:solidFill>
                  <a:prstClr val="black"/>
                </a:solidFill>
                <a:latin typeface="Open Sans Light"/>
              </a:endParaRPr>
            </a:p>
          </p:txBody>
        </p:sp>
      </p:grpSp>
      <p:grpSp>
        <p:nvGrpSpPr>
          <p:cNvPr id="47" name="Group 1">
            <a:extLst>
              <a:ext uri="{FF2B5EF4-FFF2-40B4-BE49-F238E27FC236}">
                <a16:creationId xmlns:a16="http://schemas.microsoft.com/office/drawing/2014/main" id="{C10EF9DB-8210-4EEB-AC4C-1CC7558CE056}"/>
              </a:ext>
            </a:extLst>
          </p:cNvPr>
          <p:cNvGrpSpPr/>
          <p:nvPr/>
        </p:nvGrpSpPr>
        <p:grpSpPr>
          <a:xfrm>
            <a:off x="6350157" y="4987814"/>
            <a:ext cx="230054" cy="144934"/>
            <a:chOff x="6042001" y="2501383"/>
            <a:chExt cx="219099" cy="138032"/>
          </a:xfrm>
        </p:grpSpPr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471B0B1D-EA58-4D83-A6E7-F818C02F24E1}"/>
                </a:ext>
              </a:extLst>
            </p:cNvPr>
            <p:cNvSpPr/>
            <p:nvPr/>
          </p:nvSpPr>
          <p:spPr>
            <a:xfrm>
              <a:off x="6042001" y="251475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45">
                <a:defRPr/>
              </a:pPr>
              <a:endParaRPr lang="en-US" sz="2521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9" name="Freeform 447">
              <a:extLst>
                <a:ext uri="{FF2B5EF4-FFF2-40B4-BE49-F238E27FC236}">
                  <a16:creationId xmlns:a16="http://schemas.microsoft.com/office/drawing/2014/main" id="{C91A5A14-59DF-4CA2-B8B8-26F8A88E9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03" y="2501383"/>
              <a:ext cx="94897" cy="138032"/>
            </a:xfrm>
            <a:custGeom>
              <a:avLst/>
              <a:gdLst>
                <a:gd name="T0" fmla="*/ 15 w 88"/>
                <a:gd name="T1" fmla="*/ 128 h 128"/>
                <a:gd name="T2" fmla="*/ 88 w 88"/>
                <a:gd name="T3" fmla="*/ 64 h 128"/>
                <a:gd name="T4" fmla="*/ 15 w 88"/>
                <a:gd name="T5" fmla="*/ 0 h 128"/>
                <a:gd name="T6" fmla="*/ 0 w 88"/>
                <a:gd name="T7" fmla="*/ 14 h 128"/>
                <a:gd name="T8" fmla="*/ 59 w 88"/>
                <a:gd name="T9" fmla="*/ 64 h 128"/>
                <a:gd name="T10" fmla="*/ 0 w 88"/>
                <a:gd name="T11" fmla="*/ 113 h 128"/>
                <a:gd name="T12" fmla="*/ 15 w 88"/>
                <a:gd name="T13" fmla="*/ 128 h 128"/>
                <a:gd name="T14" fmla="*/ 15 w 8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8">
                  <a:moveTo>
                    <a:pt x="15" y="128"/>
                  </a:moveTo>
                  <a:lnTo>
                    <a:pt x="88" y="64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59" y="64"/>
                  </a:lnTo>
                  <a:lnTo>
                    <a:pt x="0" y="113"/>
                  </a:lnTo>
                  <a:lnTo>
                    <a:pt x="15" y="128"/>
                  </a:lnTo>
                  <a:lnTo>
                    <a:pt x="15" y="1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pPr defTabSz="960145">
                <a:defRPr/>
              </a:pPr>
              <a:endParaRPr lang="id-ID" sz="1891">
                <a:solidFill>
                  <a:prstClr val="black"/>
                </a:solidFill>
                <a:latin typeface="Open Sans Light"/>
              </a:endParaRPr>
            </a:p>
          </p:txBody>
        </p:sp>
      </p:grpSp>
      <p:pic>
        <p:nvPicPr>
          <p:cNvPr id="51" name="Segnaposto immagine 42">
            <a:extLst>
              <a:ext uri="{FF2B5EF4-FFF2-40B4-BE49-F238E27FC236}">
                <a16:creationId xmlns:a16="http://schemas.microsoft.com/office/drawing/2014/main" id="{668A8425-EE88-492C-89ED-E2AECE97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50" y="4531902"/>
            <a:ext cx="1136126" cy="1136126"/>
          </a:xfrm>
          <a:prstGeom prst="ellipse">
            <a:avLst/>
          </a:prstGeom>
        </p:spPr>
      </p:pic>
      <p:pic>
        <p:nvPicPr>
          <p:cNvPr id="52" name="Segnaposto immagine 42">
            <a:extLst>
              <a:ext uri="{FF2B5EF4-FFF2-40B4-BE49-F238E27FC236}">
                <a16:creationId xmlns:a16="http://schemas.microsoft.com/office/drawing/2014/main" id="{5E179BB5-D63B-42D5-B514-D22E39FB6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67" y="2615254"/>
            <a:ext cx="1353220" cy="914144"/>
          </a:xfrm>
          <a:prstGeom prst="ellipse">
            <a:avLst/>
          </a:prstGeom>
        </p:spPr>
      </p:pic>
      <p:sp>
        <p:nvSpPr>
          <p:cNvPr id="53" name="TextBox 13">
            <a:extLst>
              <a:ext uri="{FF2B5EF4-FFF2-40B4-BE49-F238E27FC236}">
                <a16:creationId xmlns:a16="http://schemas.microsoft.com/office/drawing/2014/main" id="{E3F31877-C2DA-4769-863B-CD5EE11B3E26}"/>
              </a:ext>
            </a:extLst>
          </p:cNvPr>
          <p:cNvSpPr txBox="1"/>
          <p:nvPr/>
        </p:nvSpPr>
        <p:spPr>
          <a:xfrm>
            <a:off x="2017644" y="4236128"/>
            <a:ext cx="2545024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0145">
              <a:lnSpc>
                <a:spcPct val="150000"/>
              </a:lnSpc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1.550 POSTI LETTO </a:t>
            </a:r>
            <a:r>
              <a:rPr lang="id-ID" sz="2000" b="1" dirty="0">
                <a:solidFill>
                  <a:schemeClr val="accent1">
                    <a:lumMod val="50000"/>
                  </a:schemeClr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CE701D0A-4176-4809-9544-5DEDDD322DD6}"/>
              </a:ext>
            </a:extLst>
          </p:cNvPr>
          <p:cNvSpPr txBox="1"/>
          <p:nvPr/>
        </p:nvSpPr>
        <p:spPr>
          <a:xfrm>
            <a:off x="-31488" y="3810236"/>
            <a:ext cx="455439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60145">
              <a:defRPr/>
            </a:pPr>
            <a:r>
              <a:rPr lang="en-US" sz="1680" dirty="0">
                <a:solidFill>
                  <a:schemeClr val="accent2">
                    <a:lumMod val="75000"/>
                  </a:schemeClr>
                </a:solidFill>
                <a:latin typeface="Raleway"/>
                <a:ea typeface="Kozuka Gothic Pro L" panose="020B0200000000000000" pitchFamily="34" charset="-128"/>
              </a:rPr>
              <a:t>SISTEMAZIONE ALBERGHIERA </a:t>
            </a:r>
          </a:p>
          <a:p>
            <a:pPr algn="r" defTabSz="960145">
              <a:defRPr/>
            </a:pPr>
            <a:r>
              <a:rPr lang="en-US" sz="1680" dirty="0">
                <a:solidFill>
                  <a:schemeClr val="accent2">
                    <a:lumMod val="75000"/>
                  </a:schemeClr>
                </a:solidFill>
                <a:latin typeface="Raleway"/>
                <a:ea typeface="Kozuka Gothic Pro L" panose="020B0200000000000000" pitchFamily="34" charset="-128"/>
              </a:rPr>
              <a:t>CASERTA</a:t>
            </a:r>
            <a:endParaRPr lang="id-ID" sz="1680" dirty="0">
              <a:solidFill>
                <a:schemeClr val="accent2">
                  <a:lumMod val="75000"/>
                </a:schemeClr>
              </a:solidFill>
              <a:latin typeface="Raleway"/>
              <a:ea typeface="Kozuka Gothic Pro L" panose="020B0200000000000000" pitchFamily="34" charset="-128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F88F2F15-D364-457C-8939-F307725F8556}"/>
              </a:ext>
            </a:extLst>
          </p:cNvPr>
          <p:cNvSpPr txBox="1"/>
          <p:nvPr/>
        </p:nvSpPr>
        <p:spPr>
          <a:xfrm>
            <a:off x="7986186" y="4568901"/>
            <a:ext cx="35962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45">
              <a:defRPr/>
            </a:pPr>
            <a:r>
              <a:rPr lang="it-IT" sz="1680" dirty="0">
                <a:solidFill>
                  <a:schemeClr val="accent1">
                    <a:lumMod val="50000"/>
                  </a:schemeClr>
                </a:solidFill>
                <a:latin typeface="Raleway"/>
                <a:ea typeface="Kozuka Gothic Pro L" panose="020B0200000000000000" pitchFamily="34" charset="-128"/>
              </a:rPr>
              <a:t>SISTEMAZIONE ALBERGHIERA</a:t>
            </a:r>
          </a:p>
          <a:p>
            <a:pPr defTabSz="960145">
              <a:defRPr/>
            </a:pPr>
            <a:r>
              <a:rPr lang="it-IT" sz="1680" dirty="0">
                <a:solidFill>
                  <a:schemeClr val="accent1">
                    <a:lumMod val="50000"/>
                  </a:schemeClr>
                </a:solidFill>
                <a:latin typeface="Raleway"/>
                <a:ea typeface="Kozuka Gothic Pro L" panose="020B0200000000000000" pitchFamily="34" charset="-128"/>
              </a:rPr>
              <a:t>POZZUOLI – CASTEL VOLTURNO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0CE4380D-2FDB-4EBF-876B-C5CD40E94782}"/>
              </a:ext>
            </a:extLst>
          </p:cNvPr>
          <p:cNvSpPr txBox="1"/>
          <p:nvPr/>
        </p:nvSpPr>
        <p:spPr>
          <a:xfrm>
            <a:off x="7883125" y="4968331"/>
            <a:ext cx="2730336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45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Open Sans Light"/>
              </a:rPr>
              <a:t> 450 POSTI LETTO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Open Sans Light"/>
            </a:endParaRPr>
          </a:p>
        </p:txBody>
      </p:sp>
      <p:pic>
        <p:nvPicPr>
          <p:cNvPr id="50" name="Segnaposto immagine 42">
            <a:extLst>
              <a:ext uri="{FF2B5EF4-FFF2-40B4-BE49-F238E27FC236}">
                <a16:creationId xmlns:a16="http://schemas.microsoft.com/office/drawing/2014/main" id="{26742505-ACF4-4381-8882-92AA66AE9D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48" y="3630017"/>
            <a:ext cx="1353217" cy="969838"/>
          </a:xfrm>
          <a:prstGeom prst="ellipse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CB0D72-8523-49B6-A2E7-BB8AA5403A92}"/>
              </a:ext>
            </a:extLst>
          </p:cNvPr>
          <p:cNvSpPr txBox="1"/>
          <p:nvPr/>
        </p:nvSpPr>
        <p:spPr>
          <a:xfrm>
            <a:off x="6469767" y="1124299"/>
            <a:ext cx="27785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1" b="1" dirty="0"/>
              <a:t>APERTURA 27/06/2019</a:t>
            </a: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F3DA04F1-4F50-4FA7-AFA7-3945A9724B15}"/>
              </a:ext>
            </a:extLst>
          </p:cNvPr>
          <p:cNvSpPr/>
          <p:nvPr/>
        </p:nvSpPr>
        <p:spPr>
          <a:xfrm>
            <a:off x="6282160" y="5344473"/>
            <a:ext cx="241065" cy="24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45">
              <a:defRPr/>
            </a:pPr>
            <a:endParaRPr lang="en-US" sz="252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13A0D5-72FF-4C4B-A5AF-13D7FB1B72AE}"/>
              </a:ext>
            </a:extLst>
          </p:cNvPr>
          <p:cNvSpPr txBox="1"/>
          <p:nvPr/>
        </p:nvSpPr>
        <p:spPr>
          <a:xfrm>
            <a:off x="3897725" y="5299823"/>
            <a:ext cx="27785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1" b="1" dirty="0"/>
              <a:t>CHIUSURA 16/07/2019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3FD2865-FEFF-44EF-A757-01235F02F8D6}"/>
              </a:ext>
            </a:extLst>
          </p:cNvPr>
          <p:cNvSpPr/>
          <p:nvPr/>
        </p:nvSpPr>
        <p:spPr>
          <a:xfrm>
            <a:off x="525306" y="298847"/>
            <a:ext cx="638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kern="0" spc="-2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VILLAGGI DEGLI ATLETI</a:t>
            </a:r>
            <a:endParaRPr lang="it-IT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5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avolo, albero, edificio, interni&#10;&#10;Descrizione generata automaticamente">
            <a:extLst>
              <a:ext uri="{FF2B5EF4-FFF2-40B4-BE49-F238E27FC236}">
                <a16:creationId xmlns:a16="http://schemas.microsoft.com/office/drawing/2014/main" id="{BB3ED4C7-9CE9-4498-AC97-6AA4826B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23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1CB98B-CCDC-4B7A-BDC3-D66A3421A33E}"/>
              </a:ext>
            </a:extLst>
          </p:cNvPr>
          <p:cNvSpPr/>
          <p:nvPr/>
        </p:nvSpPr>
        <p:spPr>
          <a:xfrm>
            <a:off x="6705600" y="1143000"/>
            <a:ext cx="5486380" cy="39624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Cerimonia di apertura Stadio San Paolo 3 luglio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15,00 euro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5,00 euro ridotto*, pacchetto family </a:t>
            </a:r>
          </a:p>
          <a:p>
            <a:pPr algn="just"/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 adulti + 2 under 18) 36,00 euro</a:t>
            </a: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Gare di qualificazione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3,00 euro, gratuite per under 18 e over 65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Finali</a:t>
            </a:r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5,00 euro, 3,00 euro ridotto*, pacchetto family</a:t>
            </a:r>
          </a:p>
          <a:p>
            <a:pPr algn="just"/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(2 adulti + 2 under 18) 14,00 euro</a:t>
            </a:r>
          </a:p>
          <a:p>
            <a:pPr algn="just"/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Cerimonia di chiusura Piazza del Plebiscito 14 luglio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gratuita.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categorie under 18, over 65, delegazioni Sportive, studenti universitari, associazioni sportive e militari.</a:t>
            </a:r>
          </a:p>
          <a:p>
            <a:pPr algn="just"/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cqua, monitor&#10;&#10;Descrizione generata automaticamente">
            <a:extLst>
              <a:ext uri="{FF2B5EF4-FFF2-40B4-BE49-F238E27FC236}">
                <a16:creationId xmlns:a16="http://schemas.microsoft.com/office/drawing/2014/main" id="{77034B37-60BB-4657-987A-61DDF6CE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95AB2F0-74B3-428F-8CAF-CF9FDC975DC2}"/>
              </a:ext>
            </a:extLst>
          </p:cNvPr>
          <p:cNvSpPr/>
          <p:nvPr/>
        </p:nvSpPr>
        <p:spPr>
          <a:xfrm>
            <a:off x="7391379" y="1219200"/>
            <a:ext cx="4800601" cy="4267199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Sul sito </a:t>
            </a:r>
            <a:r>
              <a:rPr lang="it-IT" altLang="it-IT" sz="1400" b="1" u="sng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www.universiade2019napoli.it</a:t>
            </a:r>
            <a:r>
              <a:rPr lang="it-IT" alt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sarà disponibile un link apposito per l’acquisto dei biglietti. Agli spettatori sarà inviato un documento PDF con il codice a barre con cui avranno accesso diretto agli impianti, dove il loro tagliando verrà convalidato. Il codice a barre, in alternativa alla stampa, potrà essere convalidato anche su telefoni cellulari oppure tablet.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Durante gli orari lavorativi, si potrà acquistare i ticket direttamente alla biglietteria dell’impianto, aperta un’ora prima delle gare.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it-IT" altLang="it-IT" sz="1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L’accesso alle gare sarà consentito circa 45 minuti prima dell’orario di inizio dell’evento. Verrà inoltre attivato un call center dedicato alla vendita dei biglietti e a tutte le informazioni relative a orari e impianti dell’Universiade.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835D434-B2C6-423A-9FEB-8B4891D9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persona, esterni, tenendo, edificio&#10;&#10;Descrizione generata automaticamente">
            <a:extLst>
              <a:ext uri="{FF2B5EF4-FFF2-40B4-BE49-F238E27FC236}">
                <a16:creationId xmlns:a16="http://schemas.microsoft.com/office/drawing/2014/main" id="{1206AC9D-C710-4ABE-BF81-5CE2CB1B2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"/>
            <a:ext cx="12192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8413177" y="0"/>
            <a:ext cx="3778823" cy="685463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94BE202-B6C3-4B14-AD52-F004EA39A92F}"/>
              </a:ext>
            </a:extLst>
          </p:cNvPr>
          <p:cNvSpPr txBox="1"/>
          <p:nvPr/>
        </p:nvSpPr>
        <p:spPr>
          <a:xfrm>
            <a:off x="8620412" y="178150"/>
            <a:ext cx="357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6F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TORCH RELAY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FA52FE5-F760-4DCF-8B18-4DFC3B448F33}"/>
              </a:ext>
            </a:extLst>
          </p:cNvPr>
          <p:cNvSpPr/>
          <p:nvPr/>
        </p:nvSpPr>
        <p:spPr>
          <a:xfrm>
            <a:off x="8516794" y="990600"/>
            <a:ext cx="3571588" cy="541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87170" algn="l"/>
              </a:tabLst>
            </a:pPr>
            <a:r>
              <a:rPr lang="it-IT" sz="1300" dirty="0">
                <a:solidFill>
                  <a:srgbClr val="006F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300" dirty="0">
              <a:solidFill>
                <a:srgbClr val="006F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Torino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Losanna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Milano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Assisi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 </a:t>
            </a:r>
            <a:r>
              <a:rPr lang="it-IT" sz="1600" b="1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Giugno </a:t>
            </a:r>
            <a:r>
              <a:rPr lang="it-IT" sz="160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Città del Vaticano, Roma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18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Matera 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22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Avellino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24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Benevento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26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Caserta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29 Giugno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Salerno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 Luglio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Napoli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487170" algn="l"/>
              </a:tabLst>
            </a:pPr>
            <a:r>
              <a:rPr lang="it-IT" sz="16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 Luglio </a:t>
            </a:r>
            <a:r>
              <a:rPr lang="it-IT" sz="1600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Napoli – Cerimonia d’apertura</a:t>
            </a:r>
            <a:endParaRPr lang="it-IT" sz="1600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25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5082" y="400306"/>
            <a:ext cx="1412747" cy="1508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4499372"/>
            <a:ext cx="739136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400" i="1" spc="-5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Grazie dell’attenzione</a:t>
            </a:r>
            <a:endParaRPr sz="4400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1359" y="487173"/>
            <a:ext cx="1600200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604EB86-4D59-4551-9235-DC283E6F5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2622778"/>
            <a:ext cx="1412747" cy="1118425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561E72-D45A-4B8E-B844-096EB2D82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58" y="391160"/>
            <a:ext cx="1412747" cy="1349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21390C-74CB-4938-8498-FDEF201C2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1" y="2622779"/>
            <a:ext cx="1256716" cy="12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225"/>
            <a:ext cx="12192000" cy="685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A68672-4B56-44C2-9361-5EA82973D5B1}"/>
              </a:ext>
            </a:extLst>
          </p:cNvPr>
          <p:cNvSpPr txBox="1"/>
          <p:nvPr/>
        </p:nvSpPr>
        <p:spPr>
          <a:xfrm>
            <a:off x="1752600" y="341735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VILLAGGI ATLETI: SPORT E LOCATION</a:t>
            </a:r>
          </a:p>
        </p:txBody>
      </p:sp>
      <p:pic>
        <p:nvPicPr>
          <p:cNvPr id="9" name="Immagine 8" descr="Immagine che contiene cielo, persona, edificio, esterni&#10;&#10;Descrizione generata automaticamente">
            <a:extLst>
              <a:ext uri="{FF2B5EF4-FFF2-40B4-BE49-F238E27FC236}">
                <a16:creationId xmlns:a16="http://schemas.microsoft.com/office/drawing/2014/main" id="{C2CF3A40-95C5-4C09-B055-E5C1C9B0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5D38CCA-4262-44DD-800F-84E8F0EC8B00}"/>
              </a:ext>
            </a:extLst>
          </p:cNvPr>
          <p:cNvSpPr/>
          <p:nvPr/>
        </p:nvSpPr>
        <p:spPr>
          <a:xfrm>
            <a:off x="0" y="741845"/>
            <a:ext cx="4800601" cy="5153054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AVN1 Napoli Porto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Atletica, Ginnastica Artistica, Ginnastica Ritmica, Tuffi, Judo, Vela, Nuoto, Tennis e Rugby </a:t>
            </a:r>
            <a:r>
              <a:rPr lang="it-IT" dirty="0" err="1">
                <a:solidFill>
                  <a:schemeClr val="tx2">
                    <a:lumMod val="50000"/>
                  </a:schemeClr>
                </a:solidFill>
              </a:rPr>
              <a:t>Sevens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AVS1 Fisciano Campus Salerno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Calcio e Tiro con l’arco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AVS2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Grand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Hotel Salerno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Scherma e Pallavolo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AVC1 Vanvitelli Caserta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Pallacanestro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AVC2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Novotel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Caserta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Pallanuoto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AVC3 Golden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Tulip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Plaza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Caserta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Taekwondo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AVC4 Marina Resort Caserta: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Tiro a segno e Tennis Tavolo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4643891"/>
            <a:ext cx="11125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000" spc="-5" dirty="0">
                <a:latin typeface="Verdana" panose="020B0604030504040204" pitchFamily="34" charset="0"/>
                <a:ea typeface="Verdana" panose="020B0604030504040204" pitchFamily="34" charset="0"/>
              </a:rPr>
              <a:t> SPORT E IMPIANTI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0380601-25D6-4D37-811D-1C45FE3CEF64}"/>
              </a:ext>
            </a:extLst>
          </p:cNvPr>
          <p:cNvSpPr/>
          <p:nvPr/>
        </p:nvSpPr>
        <p:spPr>
          <a:xfrm>
            <a:off x="5035082" y="400306"/>
            <a:ext cx="1412747" cy="1508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E9CE575-3562-4965-ABFA-9542382D5B36}"/>
              </a:ext>
            </a:extLst>
          </p:cNvPr>
          <p:cNvSpPr/>
          <p:nvPr/>
        </p:nvSpPr>
        <p:spPr>
          <a:xfrm>
            <a:off x="7121359" y="487173"/>
            <a:ext cx="1600200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0E48701-FF42-438D-9B35-A502EDA8B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2622778"/>
            <a:ext cx="1412747" cy="1118425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638BAB83-7595-4F0E-9547-D0162C3A4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58" y="391160"/>
            <a:ext cx="1412747" cy="13492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3E155AD-1B81-4E8C-80CC-24FAE189E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1" y="2622779"/>
            <a:ext cx="1256716" cy="12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55983-7A79-4BBD-9388-73333225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C1CFBDB-D130-4022-9A3E-D2240B9C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4" y="0"/>
            <a:ext cx="12207714" cy="68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8E4A31-E2BB-41F7-A769-A74796B6D666}"/>
              </a:ext>
            </a:extLst>
          </p:cNvPr>
          <p:cNvSpPr txBox="1"/>
          <p:nvPr/>
        </p:nvSpPr>
        <p:spPr>
          <a:xfrm>
            <a:off x="143383" y="152400"/>
            <a:ext cx="1150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e Provincia</a:t>
            </a:r>
          </a:p>
          <a:p>
            <a:pPr algn="ctr"/>
            <a:endParaRPr lang="it-IT" sz="2400" b="1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BASKET</a:t>
            </a:r>
            <a:r>
              <a:rPr lang="it-I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it-IT" sz="1600" b="1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it-IT" sz="1600" b="1" dirty="0">
              <a:solidFill>
                <a:srgbClr val="006F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TRAINING: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dal 28 giugno al 10 luglio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IMPIANTI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PalaVignola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– Caserta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Palasport – Mondragone (CE)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TEAM MASCHILI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Lettonia, Finlandia, Italia, Australia, Argentina, Germania, Repubblica Ceca, Croazia, USA, Norvegia, Messico, Cina, Canada, Israele, Russia, Ucraina.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TEAM FEMMINILI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Ucraina, Uruguay, Slovacchia, Canada, Giappone, USA, Finlandia, Portogallo, Taipei, Australia, Ungheria, Argentina, Cina, Russia, Messico, Repubblica Ceca. 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719971-FBDC-4733-9BA7-48D8A5D90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" y="838200"/>
            <a:ext cx="1060450" cy="1060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09DCC2-54AA-446C-8F42-78B45E4DF0D6}"/>
              </a:ext>
            </a:extLst>
          </p:cNvPr>
          <p:cNvSpPr txBox="1"/>
          <p:nvPr/>
        </p:nvSpPr>
        <p:spPr>
          <a:xfrm>
            <a:off x="304800" y="902732"/>
            <a:ext cx="1158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                    </a:t>
            </a:r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BASKET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COMPETITION: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dal 3 all’11 luglio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IMPIANTI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PalaJacazzi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– Aversa (CE) 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MASCHILI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Repubblica Ceca, Messico, Israele, Australia, Finlandia, Germania, Canada, USA, Cina, Ucraina.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FEMMINILI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USA, Taipei, Messico, Slovacchia, Portogallo, Uruguay, Argentina, Russia, Ungheria, Ucraina, Repubblica Ceca, Giappone.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93600C-12B6-4AEF-9364-56B29CCA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6839"/>
            <a:ext cx="1060450" cy="10604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655DFB-D191-424F-9DAD-EE8E67FE9A20}"/>
              </a:ext>
            </a:extLst>
          </p:cNvPr>
          <p:cNvSpPr txBox="1"/>
          <p:nvPr/>
        </p:nvSpPr>
        <p:spPr>
          <a:xfrm>
            <a:off x="3657600" y="164068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</a:t>
            </a:r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Provincia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33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77E5BB1-579A-4D51-B6A3-BACF453B6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450" cy="68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D93013C-7282-4602-81C5-0CF33786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712568"/>
            <a:ext cx="1391526" cy="13915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28D4AA-8387-4F8C-9981-2AACD52E7752}"/>
              </a:ext>
            </a:extLst>
          </p:cNvPr>
          <p:cNvSpPr txBox="1"/>
          <p:nvPr/>
        </p:nvSpPr>
        <p:spPr>
          <a:xfrm>
            <a:off x="1828800" y="122366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CALCIO</a:t>
            </a:r>
            <a:endParaRPr lang="it-IT" sz="2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F1EDB27-D31E-4967-A8B6-F8309042C913}"/>
              </a:ext>
            </a:extLst>
          </p:cNvPr>
          <p:cNvSpPr/>
          <p:nvPr/>
        </p:nvSpPr>
        <p:spPr>
          <a:xfrm>
            <a:off x="280416" y="2362200"/>
            <a:ext cx="64251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COMPETITION: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dal 2 al 13 luglio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IMPIANTI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Stadio Pinto – Caserta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Stadio Bisceglia – Aversa (CE)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MASCHILI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Corea del Sud, Uruguay, Irlanda.</a:t>
            </a: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TEAM FEMMINILI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Sudafrica, Corea del Nord, Brasile.</a:t>
            </a: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15B29F9-F6ED-421B-9981-AD5A0920B14A}"/>
              </a:ext>
            </a:extLst>
          </p:cNvPr>
          <p:cNvSpPr txBox="1"/>
          <p:nvPr/>
        </p:nvSpPr>
        <p:spPr>
          <a:xfrm>
            <a:off x="3657600" y="1524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F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Caserta e Provincia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79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154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Open Sans Light</vt:lpstr>
      <vt:lpstr>Raleway</vt:lpstr>
      <vt:lpstr>Symbol</vt:lpstr>
      <vt:lpstr>Tahoma</vt:lpstr>
      <vt:lpstr>Verdana</vt:lpstr>
      <vt:lpstr>Wingdings</vt:lpstr>
      <vt:lpstr>Office Theme</vt:lpstr>
      <vt:lpstr>CASERTA E PROVINCIA </vt:lpstr>
      <vt:lpstr>Presentazione standard di PowerPoint</vt:lpstr>
      <vt:lpstr>Presentazione standard di PowerPoint</vt:lpstr>
      <vt:lpstr> SPORT E IMPIANTI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CERIMONIE E TICKETING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NAPOLI E PROVINCIA </dc:title>
  <dc:creator>Ufficio Stampa Universiade Napoli 2019</dc:creator>
  <cp:lastModifiedBy>Andrea Del Gaudio</cp:lastModifiedBy>
  <cp:revision>21</cp:revision>
  <dcterms:created xsi:type="dcterms:W3CDTF">2019-05-08T11:04:25Z</dcterms:created>
  <dcterms:modified xsi:type="dcterms:W3CDTF">2019-06-06T07:10:25Z</dcterms:modified>
</cp:coreProperties>
</file>